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62" r:id="rId4"/>
    <p:sldId id="257" r:id="rId5"/>
    <p:sldId id="267" r:id="rId6"/>
    <p:sldId id="258" r:id="rId7"/>
    <p:sldId id="259" r:id="rId8"/>
    <p:sldId id="263" r:id="rId9"/>
    <p:sldId id="266" r:id="rId10"/>
    <p:sldId id="264" r:id="rId11"/>
    <p:sldId id="260" r:id="rId12"/>
    <p:sldId id="261" r:id="rId13"/>
  </p:sldIdLst>
  <p:sldSz cx="6858000" cy="9144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4" d="100"/>
          <a:sy n="54" d="100"/>
        </p:scale>
        <p:origin x="-2008" y="-4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290"/>
          <a:stretch/>
        </p:blipFill>
        <p:spPr>
          <a:xfrm>
            <a:off x="3242694" y="2771799"/>
            <a:ext cx="3187682" cy="474381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414171" y="179512"/>
            <a:ext cx="640871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itchFamily="18" charset="0"/>
                <a:cs typeface="Kartika" pitchFamily="18" charset="0"/>
              </a:rPr>
              <a:t>Қазақстан Республикасының  Білім </a:t>
            </a:r>
            <a:r>
              <a:rPr lang="kk-KZ" sz="2000" b="1" i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itchFamily="18" charset="0"/>
                <a:cs typeface="Kartika" pitchFamily="18" charset="0"/>
              </a:rPr>
              <a:t>және </a:t>
            </a:r>
            <a:endParaRPr lang="kk-KZ" sz="2000" b="1" i="1" dirty="0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ook Antiqua" pitchFamily="18" charset="0"/>
              <a:cs typeface="Kartika" pitchFamily="18" charset="0"/>
            </a:endParaRPr>
          </a:p>
          <a:p>
            <a:pPr algn="ctr"/>
            <a:r>
              <a:rPr lang="kk-KZ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itchFamily="18" charset="0"/>
                <a:cs typeface="Kartika" pitchFamily="18" charset="0"/>
              </a:rPr>
              <a:t>Ғылым министрлігі</a:t>
            </a:r>
          </a:p>
          <a:p>
            <a:pPr algn="ctr"/>
            <a:r>
              <a:rPr lang="kk-KZ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itchFamily="18" charset="0"/>
                <a:cs typeface="Kartika" pitchFamily="18" charset="0"/>
              </a:rPr>
              <a:t> №</a:t>
            </a:r>
            <a:r>
              <a:rPr lang="kk-KZ" sz="2000" b="1" i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itchFamily="18" charset="0"/>
                <a:cs typeface="Kartika" pitchFamily="18" charset="0"/>
              </a:rPr>
              <a:t>51 Т. Рысқұлов атындағы </a:t>
            </a:r>
            <a:r>
              <a:rPr lang="kk-KZ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itchFamily="18" charset="0"/>
                <a:cs typeface="Kartika" pitchFamily="18" charset="0"/>
              </a:rPr>
              <a:t>жалпы орта</a:t>
            </a:r>
          </a:p>
          <a:p>
            <a:pPr algn="ctr"/>
            <a:r>
              <a:rPr lang="kk-KZ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itchFamily="18" charset="0"/>
                <a:cs typeface="Kartika" pitchFamily="18" charset="0"/>
              </a:rPr>
              <a:t> </a:t>
            </a:r>
            <a:r>
              <a:rPr lang="kk-KZ" sz="2000" b="1" i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itchFamily="18" charset="0"/>
                <a:cs typeface="Kartika" pitchFamily="18" charset="0"/>
              </a:rPr>
              <a:t>мектебі</a:t>
            </a:r>
          </a:p>
          <a:p>
            <a:endParaRPr lang="ru-RU" sz="24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ook Antiqua" pitchFamily="18" charset="0"/>
              <a:cs typeface="Kartika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8640" y="1554889"/>
            <a:ext cx="383791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k-KZ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Book Antiqua" pitchFamily="18" charset="0"/>
              </a:rPr>
              <a:t>Психологиялық</a:t>
            </a:r>
          </a:p>
          <a:p>
            <a:pPr algn="ctr"/>
            <a:r>
              <a:rPr lang="kk-KZ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Book Antiqua" pitchFamily="18" charset="0"/>
              </a:rPr>
              <a:t>журнал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Book Antiqu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07595" y="7740352"/>
            <a:ext cx="5760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itchFamily="18" charset="0"/>
                <a:cs typeface="Kartika" pitchFamily="18" charset="0"/>
              </a:rPr>
              <a:t>Сенкебаева </a:t>
            </a:r>
            <a:r>
              <a:rPr lang="kk-KZ" b="1" i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itchFamily="18" charset="0"/>
                <a:cs typeface="Kartika" pitchFamily="18" charset="0"/>
              </a:rPr>
              <a:t>Гүлнар Байбекқызы</a:t>
            </a:r>
          </a:p>
          <a:p>
            <a:pPr algn="ctr"/>
            <a:r>
              <a:rPr lang="kk-KZ" b="1" i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 Antiqua" pitchFamily="18" charset="0"/>
                <a:cs typeface="Kartika" pitchFamily="18" charset="0"/>
              </a:rPr>
              <a:t>Педагог-психолог</a:t>
            </a:r>
          </a:p>
          <a:p>
            <a:endParaRPr lang="ru-RU" sz="24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ook Antiqua" pitchFamily="18" charset="0"/>
              <a:cs typeface="Kartika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858516" y="8751488"/>
            <a:ext cx="3429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kk-KZ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Book Antiqua" pitchFamily="18" charset="0"/>
              </a:rPr>
              <a:t>2023 жыл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545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4704" y="4572000"/>
            <a:ext cx="532859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k-KZ" i="1" dirty="0" smtClean="0">
                <a:latin typeface="Times New Roman" pitchFamily="18" charset="0"/>
                <a:cs typeface="Times New Roman" pitchFamily="18" charset="0"/>
              </a:rPr>
              <a:t>	13.02.23ж. - 17.02.23ж. «Бақыт әлемінде» тақырыбында </a:t>
            </a:r>
            <a:r>
              <a:rPr lang="kk-KZ" i="1" dirty="0">
                <a:latin typeface="Times New Roman" pitchFamily="18" charset="0"/>
                <a:cs typeface="Times New Roman" pitchFamily="18" charset="0"/>
              </a:rPr>
              <a:t>Психологиялық марафонның </a:t>
            </a:r>
            <a:r>
              <a:rPr lang="kk-KZ" i="1" dirty="0" smtClean="0">
                <a:latin typeface="Times New Roman" pitchFamily="18" charset="0"/>
                <a:cs typeface="Times New Roman" pitchFamily="18" charset="0"/>
              </a:rPr>
              <a:t>5-күні ұранмен «Біз </a:t>
            </a:r>
            <a:r>
              <a:rPr lang="kk-KZ" i="1" dirty="0">
                <a:latin typeface="Times New Roman" pitchFamily="18" charset="0"/>
                <a:cs typeface="Times New Roman" pitchFamily="18" charset="0"/>
              </a:rPr>
              <a:t>өмір жолындағы </a:t>
            </a:r>
            <a:r>
              <a:rPr lang="kk-KZ" i="1" dirty="0" smtClean="0">
                <a:latin typeface="Times New Roman" pitchFamily="18" charset="0"/>
                <a:cs typeface="Times New Roman" pitchFamily="18" charset="0"/>
              </a:rPr>
              <a:t>қозғалыста әлемді </a:t>
            </a:r>
            <a:r>
              <a:rPr lang="kk-KZ" i="1" dirty="0">
                <a:latin typeface="Times New Roman" pitchFamily="18" charset="0"/>
                <a:cs typeface="Times New Roman" pitchFamily="18" charset="0"/>
              </a:rPr>
              <a:t>өзіміз </a:t>
            </a:r>
            <a:r>
              <a:rPr lang="kk-KZ" i="1" dirty="0" smtClean="0">
                <a:latin typeface="Times New Roman" pitchFamily="18" charset="0"/>
                <a:cs typeface="Times New Roman" pitchFamily="18" charset="0"/>
              </a:rPr>
              <a:t>жасаймыз!». </a:t>
            </a:r>
          </a:p>
          <a:p>
            <a:pPr algn="just"/>
            <a:r>
              <a:rPr lang="kk-KZ" i="1" dirty="0" smtClean="0">
                <a:latin typeface="Times New Roman" pitchFamily="18" charset="0"/>
                <a:cs typeface="Times New Roman" pitchFamily="18" charset="0"/>
              </a:rPr>
              <a:t>	Психологиялық марафонның жабылуы. Мақсаты: Психологиялық марафонның қорытындылармен таныстыру</a:t>
            </a:r>
            <a:r>
              <a:rPr lang="kk-KZ" i="1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kk-KZ" i="1" dirty="0" smtClean="0">
                <a:latin typeface="Times New Roman" pitchFamily="18" charset="0"/>
                <a:cs typeface="Times New Roman" pitchFamily="18" charset="0"/>
              </a:rPr>
              <a:t> Фойэде Психологиялық </a:t>
            </a:r>
            <a:r>
              <a:rPr lang="kk-KZ" i="1" dirty="0">
                <a:latin typeface="Times New Roman" pitchFamily="18" charset="0"/>
                <a:cs typeface="Times New Roman" pitchFamily="18" charset="0"/>
              </a:rPr>
              <a:t>марафоның фотоесебін </a:t>
            </a:r>
            <a:r>
              <a:rPr lang="kk-KZ" i="1" dirty="0" smtClean="0">
                <a:latin typeface="Times New Roman" pitchFamily="18" charset="0"/>
                <a:cs typeface="Times New Roman" pitchFamily="18" charset="0"/>
              </a:rPr>
              <a:t>ілу. Психологиялық </a:t>
            </a:r>
            <a:r>
              <a:rPr lang="kk-KZ" i="1" dirty="0">
                <a:latin typeface="Times New Roman" pitchFamily="18" charset="0"/>
                <a:cs typeface="Times New Roman" pitchFamily="18" charset="0"/>
              </a:rPr>
              <a:t>журнал </a:t>
            </a:r>
            <a:r>
              <a:rPr lang="kk-KZ" i="1" dirty="0" smtClean="0">
                <a:latin typeface="Times New Roman" pitchFamily="18" charset="0"/>
                <a:cs typeface="Times New Roman" pitchFamily="18" charset="0"/>
              </a:rPr>
              <a:t>шығару: «Психолог парағы». Мақсаты: Ата-ана құзіретілігін </a:t>
            </a:r>
            <a:r>
              <a:rPr lang="kk-KZ" i="1" dirty="0">
                <a:latin typeface="Times New Roman" pitchFamily="18" charset="0"/>
                <a:cs typeface="Times New Roman" pitchFamily="18" charset="0"/>
              </a:rPr>
              <a:t>және сау бақытты баланы табысты </a:t>
            </a:r>
            <a:r>
              <a:rPr lang="kk-KZ" i="1" dirty="0" smtClean="0">
                <a:latin typeface="Times New Roman" pitchFamily="18" charset="0"/>
                <a:cs typeface="Times New Roman" pitchFamily="18" charset="0"/>
              </a:rPr>
              <a:t>тәрбиелеудегі хабардарлығын </a:t>
            </a:r>
            <a:r>
              <a:rPr lang="kk-KZ" i="1" dirty="0">
                <a:latin typeface="Times New Roman" pitchFamily="18" charset="0"/>
                <a:cs typeface="Times New Roman" pitchFamily="18" charset="0"/>
              </a:rPr>
              <a:t>көтеру.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80" y="529109"/>
            <a:ext cx="2646295" cy="35283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043" y="529108"/>
            <a:ext cx="2616982" cy="35283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599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626" y="4716016"/>
            <a:ext cx="5036654" cy="35283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720" y="539552"/>
            <a:ext cx="5040560" cy="3600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3073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45611" y="3458856"/>
            <a:ext cx="49685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000" b="1" i="1" dirty="0">
                <a:latin typeface="Times New Roman" pitchFamily="18" charset="0"/>
                <a:cs typeface="Times New Roman" pitchFamily="18" charset="0"/>
              </a:rPr>
              <a:t>Көлемі – </a:t>
            </a:r>
            <a:r>
              <a:rPr lang="kk-KZ" sz="2000" b="1" i="1" dirty="0" smtClean="0">
                <a:latin typeface="Times New Roman" pitchFamily="18" charset="0"/>
                <a:cs typeface="Times New Roman" pitchFamily="18" charset="0"/>
              </a:rPr>
              <a:t>12 </a:t>
            </a:r>
            <a:r>
              <a:rPr lang="kk-KZ" sz="2000" b="1" i="1" dirty="0" smtClean="0">
                <a:latin typeface="Times New Roman" pitchFamily="18" charset="0"/>
                <a:cs typeface="Times New Roman" pitchFamily="18" charset="0"/>
              </a:rPr>
              <a:t>б., таралымы – 50 дана. Түркістан облысы Сарыағаш ауданы </a:t>
            </a:r>
            <a:endParaRPr lang="kk-KZ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kk-KZ" sz="2000" b="1" i="1" dirty="0" smtClean="0"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kk-KZ" sz="2000" b="1" i="1" dirty="0" smtClean="0">
                <a:latin typeface="Times New Roman" pitchFamily="18" charset="0"/>
                <a:cs typeface="Times New Roman" pitchFamily="18" charset="0"/>
              </a:rPr>
              <a:t>. Рысқұлов.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2088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0688" y="2699792"/>
            <a:ext cx="5499992" cy="603461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Автор-</a:t>
            </a: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құрастырушы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Сенкебаева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. Б. , педагог-психолог, </a:t>
            </a: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зерттеуші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Журнал 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kk-KZ" sz="2000" b="1" i="1" dirty="0" smtClean="0">
                <a:latin typeface="Times New Roman" pitchFamily="18" charset="0"/>
                <a:cs typeface="Times New Roman" pitchFamily="18" charset="0"/>
              </a:rPr>
              <a:t>қушыларға,</a:t>
            </a: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ата-аналарға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latin typeface="Times New Roman" pitchFamily="18" charset="0"/>
                <a:cs typeface="Times New Roman" pitchFamily="18" charset="0"/>
              </a:rPr>
              <a:t>оқытушыларға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latin typeface="Times New Roman" pitchFamily="18" charset="0"/>
                <a:cs typeface="Times New Roman" pitchFamily="18" charset="0"/>
              </a:rPr>
              <a:t>арналған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2653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0648" y="179512"/>
            <a:ext cx="623731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Сарыағаш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ауданының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адами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әлеуетті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дамыту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бөлімне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қарасты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i="1" dirty="0" smtClean="0">
                <a:latin typeface="Times New Roman" pitchFamily="18" charset="0"/>
                <a:cs typeface="Times New Roman" pitchFamily="18" charset="0"/>
              </a:rPr>
              <a:t>№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51 Т.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Рысқұлов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атындағы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жалпы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орта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білім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беретін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мектебінде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13.03.23 ж.  - 17.03.23 ж. «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Бақыт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әлемінде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тақырыбында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Психологиялық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марафонның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1-күнінде «Ой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жетпейтін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жер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болмайды,күлкі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жеңбейтін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жау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болмайды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ұранмен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«Адам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жанына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арналған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аптечка», «позитив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көңіл-күй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сыйлайтын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стенд»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педагогтарға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ата-аналарға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«Арт-терапия -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денсаулықты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сақтау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жақсарту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мақсатында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семинар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практикум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жүргізілді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Мақсаты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Педагогтармен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ата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аналардың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психологияға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қызығушылықтарын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арттыру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тбасында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балалар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мен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педагогикалық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ортада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қатігездіктің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алдын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алу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04" y="6084168"/>
            <a:ext cx="2124266" cy="28323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924" y="6084168"/>
            <a:ext cx="2204864" cy="28323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179" y="3739848"/>
            <a:ext cx="2728609" cy="20464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8276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5441" y="305312"/>
            <a:ext cx="590465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	13.02.23ж. -17.03.23ж. «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Бақыт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әлемінде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тақырыбында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Психологиялық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марафонның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2-күнінде «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Жақсымен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дос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болсаң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алдыңнан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шығар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елпектеп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ұранмен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Көңіл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күй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кемпірқосағы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» позитив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көңіл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сыйлайтын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стенд,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ата-аналарға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Арт-терапия 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шеберханасы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Сиқырлы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орта».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Мақсаты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Оқушылардың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ата-аналарын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құрал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ретінде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мандаламен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таныстыру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андаланың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психологиялық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үйлесімді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күйге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келтіретінін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қиял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мен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шығармашылықты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дамытатынын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көрсету</a:t>
            </a:r>
            <a:r>
              <a:rPr lang="kk-KZ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05" y="3203848"/>
            <a:ext cx="2625527" cy="19715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561" y="3753647"/>
            <a:ext cx="2922556" cy="21865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70" y="5612688"/>
            <a:ext cx="2881333" cy="21636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783" y="6444208"/>
            <a:ext cx="2972660" cy="22322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979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2696" y="366184"/>
            <a:ext cx="3150096" cy="1524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96" y="111213"/>
            <a:ext cx="3150096" cy="4200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508" y="4311341"/>
            <a:ext cx="5112568" cy="382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0104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44086" y="2781644"/>
            <a:ext cx="554461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k-KZ" i="1" dirty="0" smtClean="0">
                <a:latin typeface="Times New Roman" pitchFamily="18" charset="0"/>
                <a:cs typeface="Times New Roman" pitchFamily="18" charset="0"/>
              </a:rPr>
              <a:t>	13.02.23 ж. - 17.02.23ж. «Бақыт әлемінде» тақырыбында Психологиялық </a:t>
            </a:r>
            <a:r>
              <a:rPr lang="kk-KZ" i="1" dirty="0">
                <a:latin typeface="Times New Roman" pitchFamily="18" charset="0"/>
                <a:cs typeface="Times New Roman" pitchFamily="18" charset="0"/>
              </a:rPr>
              <a:t>марафонның </a:t>
            </a:r>
            <a:r>
              <a:rPr lang="kk-KZ" i="1" dirty="0" smtClean="0">
                <a:latin typeface="Times New Roman" pitchFamily="18" charset="0"/>
                <a:cs typeface="Times New Roman" pitchFamily="18" charset="0"/>
              </a:rPr>
              <a:t>3-күнінде «Әркімнің </a:t>
            </a:r>
            <a:r>
              <a:rPr lang="kk-KZ" i="1" dirty="0">
                <a:latin typeface="Times New Roman" pitchFamily="18" charset="0"/>
                <a:cs typeface="Times New Roman" pitchFamily="18" charset="0"/>
              </a:rPr>
              <a:t>өз шырағы бар</a:t>
            </a:r>
            <a:r>
              <a:rPr lang="kk-KZ" i="1" dirty="0" smtClean="0">
                <a:latin typeface="Times New Roman" pitchFamily="18" charset="0"/>
                <a:cs typeface="Times New Roman" pitchFamily="18" charset="0"/>
              </a:rPr>
              <a:t>. Оны </a:t>
            </a:r>
            <a:r>
              <a:rPr lang="kk-KZ" i="1" dirty="0">
                <a:latin typeface="Times New Roman" pitchFamily="18" charset="0"/>
                <a:cs typeface="Times New Roman" pitchFamily="18" charset="0"/>
              </a:rPr>
              <a:t>жаға </a:t>
            </a:r>
            <a:r>
              <a:rPr lang="kk-KZ" i="1" dirty="0" smtClean="0">
                <a:latin typeface="Times New Roman" pitchFamily="18" charset="0"/>
                <a:cs typeface="Times New Roman" pitchFamily="18" charset="0"/>
              </a:rPr>
              <a:t>біл!» ұранмен «Ата-анаға хат» буклеттері ата-анаға, ата-әжеге </a:t>
            </a:r>
            <a:r>
              <a:rPr lang="kk-KZ" i="1" dirty="0">
                <a:latin typeface="Times New Roman" pitchFamily="18" charset="0"/>
                <a:cs typeface="Times New Roman" pitchFamily="18" charset="0"/>
              </a:rPr>
              <a:t>арналған жаднамалар мен ұсыныстар</a:t>
            </a:r>
            <a:r>
              <a:rPr lang="kk-KZ" i="1" dirty="0" smtClean="0">
                <a:latin typeface="Times New Roman" pitchFamily="18" charset="0"/>
                <a:cs typeface="Times New Roman" pitchFamily="18" charset="0"/>
              </a:rPr>
              <a:t>. Бастауыш </a:t>
            </a:r>
            <a:r>
              <a:rPr lang="kk-KZ" i="1" dirty="0">
                <a:latin typeface="Times New Roman" pitchFamily="18" charset="0"/>
                <a:cs typeface="Times New Roman" pitchFamily="18" charset="0"/>
              </a:rPr>
              <a:t>сынып </a:t>
            </a:r>
            <a:r>
              <a:rPr lang="kk-KZ" i="1" dirty="0" smtClean="0">
                <a:latin typeface="Times New Roman" pitchFamily="18" charset="0"/>
                <a:cs typeface="Times New Roman" pitchFamily="18" charset="0"/>
              </a:rPr>
              <a:t>оқушылармен Эмоционалды-қимылды психотехника «Менімен </a:t>
            </a:r>
            <a:r>
              <a:rPr lang="kk-KZ" i="1" dirty="0">
                <a:latin typeface="Times New Roman" pitchFamily="18" charset="0"/>
                <a:cs typeface="Times New Roman" pitchFamily="18" charset="0"/>
              </a:rPr>
              <a:t>бірге </a:t>
            </a:r>
            <a:r>
              <a:rPr lang="kk-KZ" i="1" dirty="0" smtClean="0">
                <a:latin typeface="Times New Roman" pitchFamily="18" charset="0"/>
                <a:cs typeface="Times New Roman" pitchFamily="18" charset="0"/>
              </a:rPr>
              <a:t>биле!». Мақсаты: Ішкі </a:t>
            </a:r>
            <a:r>
              <a:rPr lang="kk-KZ" i="1" dirty="0">
                <a:latin typeface="Times New Roman" pitchFamily="18" charset="0"/>
                <a:cs typeface="Times New Roman" pitchFamily="18" charset="0"/>
              </a:rPr>
              <a:t>қысымнан </a:t>
            </a:r>
            <a:r>
              <a:rPr lang="kk-KZ" i="1" dirty="0" smtClean="0">
                <a:latin typeface="Times New Roman" pitchFamily="18" charset="0"/>
                <a:cs typeface="Times New Roman" pitchFamily="18" charset="0"/>
              </a:rPr>
              <a:t>шығару, өзіне </a:t>
            </a:r>
            <a:r>
              <a:rPr lang="kk-KZ" i="1" dirty="0">
                <a:latin typeface="Times New Roman" pitchFamily="18" charset="0"/>
                <a:cs typeface="Times New Roman" pitchFamily="18" charset="0"/>
              </a:rPr>
              <a:t>деген сенімділікті және </a:t>
            </a:r>
            <a:r>
              <a:rPr lang="kk-KZ" i="1" dirty="0" smtClean="0">
                <a:latin typeface="Times New Roman" pitchFamily="18" charset="0"/>
                <a:cs typeface="Times New Roman" pitchFamily="18" charset="0"/>
              </a:rPr>
              <a:t>өзіндік бағалауын </a:t>
            </a:r>
            <a:r>
              <a:rPr lang="kk-KZ" i="1" dirty="0">
                <a:latin typeface="Times New Roman" pitchFamily="18" charset="0"/>
                <a:cs typeface="Times New Roman" pitchFamily="18" charset="0"/>
              </a:rPr>
              <a:t>көтеру.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728" y="5614265"/>
            <a:ext cx="2232248" cy="29742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032" y="5614265"/>
            <a:ext cx="2217488" cy="29742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AutoShape 2" descr="blob:https://web.whatsapp.com/09cda499-eb17-4a04-a4fb-d37633922c3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blob:https://web.whatsapp.com/09cda499-eb17-4a04-a4fb-d37633922c3b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blob:https://web.whatsapp.com/09cda499-eb17-4a04-a4fb-d37633922c3b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768" y="221371"/>
            <a:ext cx="1872208" cy="24674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032" y="221371"/>
            <a:ext cx="2016224" cy="25602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4264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2656" y="179512"/>
            <a:ext cx="619268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k-KZ" dirty="0" smtClean="0"/>
              <a:t>	</a:t>
            </a:r>
            <a:r>
              <a:rPr lang="kk-KZ" i="1" dirty="0" smtClean="0">
                <a:latin typeface="Times New Roman" pitchFamily="18" charset="0"/>
                <a:cs typeface="Times New Roman" pitchFamily="18" charset="0"/>
              </a:rPr>
              <a:t>13.02.23ж. - 17.02.23ж. «Бақыт әлемінде» тақырыбында Психологиялық </a:t>
            </a:r>
            <a:r>
              <a:rPr lang="kk-KZ" i="1" dirty="0">
                <a:latin typeface="Times New Roman" pitchFamily="18" charset="0"/>
                <a:cs typeface="Times New Roman" pitchFamily="18" charset="0"/>
              </a:rPr>
              <a:t>марафонның </a:t>
            </a:r>
            <a:r>
              <a:rPr lang="kk-KZ" i="1" dirty="0" smtClean="0">
                <a:latin typeface="Times New Roman" pitchFamily="18" charset="0"/>
                <a:cs typeface="Times New Roman" pitchFamily="18" charset="0"/>
              </a:rPr>
              <a:t>4-күнінде ұранмен «Сенің </a:t>
            </a:r>
            <a:r>
              <a:rPr lang="kk-KZ" i="1" dirty="0">
                <a:latin typeface="Times New Roman" pitchFamily="18" charset="0"/>
                <a:cs typeface="Times New Roman" pitchFamily="18" charset="0"/>
              </a:rPr>
              <a:t>өміріңдегі ең тамаша </a:t>
            </a:r>
            <a:r>
              <a:rPr lang="kk-KZ" i="1" dirty="0" smtClean="0">
                <a:latin typeface="Times New Roman" pitchFamily="18" charset="0"/>
                <a:cs typeface="Times New Roman" pitchFamily="18" charset="0"/>
              </a:rPr>
              <a:t>адам болу </a:t>
            </a:r>
            <a:r>
              <a:rPr lang="kk-KZ" i="1" dirty="0">
                <a:latin typeface="Times New Roman" pitchFamily="18" charset="0"/>
                <a:cs typeface="Times New Roman" pitchFamily="18" charset="0"/>
              </a:rPr>
              <a:t>үшін оған мүмкіндік </a:t>
            </a:r>
            <a:r>
              <a:rPr lang="kk-KZ" i="1" dirty="0" smtClean="0">
                <a:latin typeface="Times New Roman" pitchFamily="18" charset="0"/>
                <a:cs typeface="Times New Roman" pitchFamily="18" charset="0"/>
              </a:rPr>
              <a:t>бер!». Ұжымдық </a:t>
            </a:r>
            <a:r>
              <a:rPr lang="kk-KZ" i="1" dirty="0">
                <a:latin typeface="Times New Roman" pitchFamily="18" charset="0"/>
                <a:cs typeface="Times New Roman" pitchFamily="18" charset="0"/>
              </a:rPr>
              <a:t>коллаж </a:t>
            </a:r>
            <a:r>
              <a:rPr lang="kk-KZ" i="1" dirty="0" smtClean="0">
                <a:latin typeface="Times New Roman" pitchFamily="18" charset="0"/>
                <a:cs typeface="Times New Roman" pitchFamily="18" charset="0"/>
              </a:rPr>
              <a:t>«Менің </a:t>
            </a:r>
            <a:r>
              <a:rPr lang="kk-KZ" i="1" dirty="0">
                <a:latin typeface="Times New Roman" pitchFamily="18" charset="0"/>
                <a:cs typeface="Times New Roman" pitchFamily="18" charset="0"/>
              </a:rPr>
              <a:t>отбасым-менің </a:t>
            </a:r>
            <a:r>
              <a:rPr lang="kk-KZ" i="1" dirty="0" smtClean="0">
                <a:latin typeface="Times New Roman" pitchFamily="18" charset="0"/>
                <a:cs typeface="Times New Roman" pitchFamily="18" charset="0"/>
              </a:rPr>
              <a:t>кеңістігім» суретер </a:t>
            </a:r>
            <a:r>
              <a:rPr lang="kk-KZ" i="1" dirty="0">
                <a:latin typeface="Times New Roman" pitchFamily="18" charset="0"/>
                <a:cs typeface="Times New Roman" pitchFamily="18" charset="0"/>
              </a:rPr>
              <a:t>коллажы</a:t>
            </a:r>
            <a:r>
              <a:rPr lang="kk-KZ" i="1" dirty="0" smtClean="0">
                <a:latin typeface="Times New Roman" pitchFamily="18" charset="0"/>
                <a:cs typeface="Times New Roman" pitchFamily="18" charset="0"/>
              </a:rPr>
              <a:t>. Мақсаты: Отбасы  </a:t>
            </a:r>
            <a:r>
              <a:rPr lang="kk-KZ" i="1" dirty="0">
                <a:latin typeface="Times New Roman" pitchFamily="18" charset="0"/>
                <a:cs typeface="Times New Roman" pitchFamily="18" charset="0"/>
              </a:rPr>
              <a:t>мәселері </a:t>
            </a:r>
            <a:r>
              <a:rPr lang="kk-KZ" i="1" dirty="0" smtClean="0">
                <a:latin typeface="Times New Roman" pitchFamily="18" charset="0"/>
                <a:cs typeface="Times New Roman" pitchFamily="18" charset="0"/>
              </a:rPr>
              <a:t>оның </a:t>
            </a:r>
            <a:r>
              <a:rPr lang="kk-KZ" i="1" dirty="0">
                <a:latin typeface="Times New Roman" pitchFamily="18" charset="0"/>
                <a:cs typeface="Times New Roman" pitchFamily="18" charset="0"/>
              </a:rPr>
              <a:t>функцияларын мен отбасылық </a:t>
            </a:r>
            <a:r>
              <a:rPr lang="kk-KZ" i="1" dirty="0" smtClean="0">
                <a:latin typeface="Times New Roman" pitchFamily="18" charset="0"/>
                <a:cs typeface="Times New Roman" pitchFamily="18" charset="0"/>
              </a:rPr>
              <a:t>тәрбиелеу дәстүрі </a:t>
            </a:r>
            <a:r>
              <a:rPr lang="kk-KZ" i="1" dirty="0">
                <a:latin typeface="Times New Roman" pitchFamily="18" charset="0"/>
                <a:cs typeface="Times New Roman" pitchFamily="18" charset="0"/>
              </a:rPr>
              <a:t>бойынша ата-ананың құзыреттілігін кеңейту. </a:t>
            </a:r>
            <a:endParaRPr lang="kk-KZ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kk-KZ" i="1" dirty="0" smtClean="0">
                <a:latin typeface="Times New Roman" pitchFamily="18" charset="0"/>
                <a:cs typeface="Times New Roman" pitchFamily="18" charset="0"/>
              </a:rPr>
              <a:t>	Суреттер </a:t>
            </a:r>
            <a:r>
              <a:rPr lang="kk-KZ" i="1" dirty="0">
                <a:latin typeface="Times New Roman" pitchFamily="18" charset="0"/>
                <a:cs typeface="Times New Roman" pitchFamily="18" charset="0"/>
              </a:rPr>
              <a:t>көрмесі </a:t>
            </a:r>
            <a:r>
              <a:rPr lang="kk-KZ" i="1" dirty="0" smtClean="0">
                <a:latin typeface="Times New Roman" pitchFamily="18" charset="0"/>
                <a:cs typeface="Times New Roman" pitchFamily="18" charset="0"/>
              </a:rPr>
              <a:t>«Менің отбасым». Мақсаты: Отбасы мүшелеріне деген құрмет </a:t>
            </a:r>
            <a:r>
              <a:rPr lang="kk-KZ" i="1" dirty="0">
                <a:latin typeface="Times New Roman" pitchFamily="18" charset="0"/>
                <a:cs typeface="Times New Roman" pitchFamily="18" charset="0"/>
              </a:rPr>
              <a:t>пен сүйіспеншілікті </a:t>
            </a:r>
            <a:r>
              <a:rPr lang="kk-KZ" i="1" dirty="0" smtClean="0">
                <a:latin typeface="Times New Roman" pitchFamily="18" charset="0"/>
                <a:cs typeface="Times New Roman" pitchFamily="18" charset="0"/>
              </a:rPr>
              <a:t>тәрбиелеуғ, баланың </a:t>
            </a:r>
            <a:r>
              <a:rPr lang="kk-KZ" i="1" dirty="0">
                <a:latin typeface="Times New Roman" pitchFamily="18" charset="0"/>
                <a:cs typeface="Times New Roman" pitchFamily="18" charset="0"/>
              </a:rPr>
              <a:t>көзқарасында </a:t>
            </a:r>
            <a:r>
              <a:rPr lang="kk-KZ" i="1" dirty="0" smtClean="0">
                <a:latin typeface="Times New Roman" pitchFamily="18" charset="0"/>
                <a:cs typeface="Times New Roman" pitchFamily="18" charset="0"/>
              </a:rPr>
              <a:t>отбасы </a:t>
            </a:r>
            <a:r>
              <a:rPr lang="kk-KZ" i="1" dirty="0">
                <a:latin typeface="Times New Roman" pitchFamily="18" charset="0"/>
                <a:cs typeface="Times New Roman" pitchFamily="18" charset="0"/>
              </a:rPr>
              <a:t>статусын </a:t>
            </a:r>
            <a:r>
              <a:rPr lang="kk-KZ" i="1" dirty="0" smtClean="0">
                <a:latin typeface="Times New Roman" pitchFamily="18" charset="0"/>
                <a:cs typeface="Times New Roman" pitchFamily="18" charset="0"/>
              </a:rPr>
              <a:t>көтеру, суретте </a:t>
            </a:r>
            <a:r>
              <a:rPr lang="kk-KZ" i="1" dirty="0">
                <a:latin typeface="Times New Roman" pitchFamily="18" charset="0"/>
                <a:cs typeface="Times New Roman" pitchFamily="18" charset="0"/>
              </a:rPr>
              <a:t>өз сезімдерін бейнелеуді дамыту. </a:t>
            </a:r>
            <a:endParaRPr lang="kk-KZ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kk-KZ" i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kk-KZ" i="1" dirty="0" smtClean="0">
                <a:latin typeface="Times New Roman" pitchFamily="18" charset="0"/>
                <a:cs typeface="Times New Roman" pitchFamily="18" charset="0"/>
              </a:rPr>
              <a:t> 9-11 сынып </a:t>
            </a:r>
            <a:r>
              <a:rPr lang="kk-KZ" i="1" dirty="0">
                <a:latin typeface="Times New Roman" pitchFamily="18" charset="0"/>
                <a:cs typeface="Times New Roman" pitchFamily="18" charset="0"/>
              </a:rPr>
              <a:t>оқушылар Құм </a:t>
            </a:r>
            <a:r>
              <a:rPr lang="kk-KZ" i="1" dirty="0" smtClean="0">
                <a:latin typeface="Times New Roman" pitchFamily="18" charset="0"/>
                <a:cs typeface="Times New Roman" pitchFamily="18" charset="0"/>
              </a:rPr>
              <a:t>техникасын </a:t>
            </a:r>
            <a:r>
              <a:rPr lang="kk-KZ" i="1" dirty="0">
                <a:latin typeface="Times New Roman" pitchFamily="18" charset="0"/>
                <a:cs typeface="Times New Roman" pitchFamily="18" charset="0"/>
              </a:rPr>
              <a:t>пайдалана </a:t>
            </a:r>
            <a:r>
              <a:rPr lang="kk-KZ" i="1" dirty="0" smtClean="0">
                <a:latin typeface="Times New Roman" pitchFamily="18" charset="0"/>
                <a:cs typeface="Times New Roman" pitchFamily="18" charset="0"/>
              </a:rPr>
              <a:t>отырып, релаксация жасау «Мен </a:t>
            </a:r>
            <a:r>
              <a:rPr lang="kk-KZ" i="1" dirty="0">
                <a:latin typeface="Times New Roman" pitchFamily="18" charset="0"/>
                <a:cs typeface="Times New Roman" pitchFamily="18" charset="0"/>
              </a:rPr>
              <a:t>ұжымның бір </a:t>
            </a:r>
            <a:r>
              <a:rPr lang="kk-KZ" i="1" dirty="0" smtClean="0">
                <a:latin typeface="Times New Roman" pitchFamily="18" charset="0"/>
                <a:cs typeface="Times New Roman" pitchFamily="18" charset="0"/>
              </a:rPr>
              <a:t>бөлшегімін». Бастауыш </a:t>
            </a:r>
            <a:r>
              <a:rPr lang="kk-KZ" i="1" dirty="0">
                <a:latin typeface="Times New Roman" pitchFamily="18" charset="0"/>
                <a:cs typeface="Times New Roman" pitchFamily="18" charset="0"/>
              </a:rPr>
              <a:t>сынып </a:t>
            </a:r>
            <a:r>
              <a:rPr lang="kk-KZ" i="1" dirty="0" smtClean="0">
                <a:latin typeface="Times New Roman" pitchFamily="18" charset="0"/>
                <a:cs typeface="Times New Roman" pitchFamily="18" charset="0"/>
              </a:rPr>
              <a:t>мұғалімдері. Мақсаты: Бір-біріне </a:t>
            </a:r>
            <a:r>
              <a:rPr lang="kk-KZ" i="1" dirty="0">
                <a:latin typeface="Times New Roman" pitchFamily="18" charset="0"/>
                <a:cs typeface="Times New Roman" pitchFamily="18" charset="0"/>
              </a:rPr>
              <a:t>деген мейрім мен  </a:t>
            </a:r>
            <a:r>
              <a:rPr lang="kk-KZ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i="1" dirty="0">
                <a:latin typeface="Times New Roman" pitchFamily="18" charset="0"/>
                <a:cs typeface="Times New Roman" pitchFamily="18" charset="0"/>
              </a:rPr>
              <a:t>ынтымақтастықты дамыту</a:t>
            </a:r>
            <a:r>
              <a:rPr lang="kk-KZ" i="1" dirty="0" smtClean="0">
                <a:latin typeface="Times New Roman" pitchFamily="18" charset="0"/>
                <a:cs typeface="Times New Roman" pitchFamily="18" charset="0"/>
              </a:rPr>
              <a:t>. Отбасылық клуб. «Қыз-ұл-ана қарым-қатынасындағы </a:t>
            </a:r>
            <a:r>
              <a:rPr lang="kk-KZ" i="1" dirty="0">
                <a:latin typeface="Times New Roman" pitchFamily="18" charset="0"/>
                <a:cs typeface="Times New Roman" pitchFamily="18" charset="0"/>
              </a:rPr>
              <a:t>үйлесімділікті дамыту </a:t>
            </a:r>
            <a:r>
              <a:rPr lang="kk-KZ" i="1" dirty="0" smtClean="0">
                <a:latin typeface="Times New Roman" pitchFamily="18" charset="0"/>
                <a:cs typeface="Times New Roman" pitchFamily="18" charset="0"/>
              </a:rPr>
              <a:t>тренингі». 7-10 сынып </a:t>
            </a:r>
            <a:r>
              <a:rPr lang="kk-KZ" i="1" dirty="0">
                <a:latin typeface="Times New Roman" pitchFamily="18" charset="0"/>
                <a:cs typeface="Times New Roman" pitchFamily="18" charset="0"/>
              </a:rPr>
              <a:t>оқушыларының </a:t>
            </a:r>
            <a:r>
              <a:rPr lang="kk-KZ" i="1" dirty="0" smtClean="0">
                <a:latin typeface="Times New Roman" pitchFamily="18" charset="0"/>
                <a:cs typeface="Times New Roman" pitchFamily="18" charset="0"/>
              </a:rPr>
              <a:t>ата-аналары</a:t>
            </a:r>
            <a:r>
              <a:rPr lang="kk-KZ" i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27" y="5436096"/>
            <a:ext cx="5657145" cy="318214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9722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00" y="611560"/>
            <a:ext cx="6016669" cy="338437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48" y="5004048"/>
            <a:ext cx="6004925" cy="3377771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8853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1331640"/>
            <a:ext cx="3010488" cy="55854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8" y="127793"/>
            <a:ext cx="3166550" cy="420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387" y="3563888"/>
            <a:ext cx="3463955" cy="4604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0369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63</Words>
  <Application>Microsoft Office PowerPoint</Application>
  <PresentationFormat>Экран (4:3)</PresentationFormat>
  <Paragraphs>21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</cp:lastModifiedBy>
  <cp:revision>28</cp:revision>
  <dcterms:created xsi:type="dcterms:W3CDTF">2023-03-18T06:55:26Z</dcterms:created>
  <dcterms:modified xsi:type="dcterms:W3CDTF">2023-03-18T10:10:53Z</dcterms:modified>
</cp:coreProperties>
</file>